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73" r:id="rId2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963A9-DFC6-441A-99C3-9FCDF567418F}" type="datetimeFigureOut">
              <a:rPr lang="pl-PL" smtClean="0"/>
              <a:t>2018-03-25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61528-222F-44B9-B86A-19C871C216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05672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6CDA8C-3AA8-46CA-8D26-CB174FECD0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229910D-4CD3-4A46-BDE6-2B29D3A32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9B8B5CC-0534-458E-B819-BD5CB1FB0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8F726-9487-43D6-8EBE-68FC92C8E78E}" type="datetime1">
              <a:rPr lang="pl-PL" smtClean="0"/>
              <a:t>2018-03-25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3059A00-A3F8-4E0A-AFC5-ABBD4996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Podstawy Biometrii - LAB #6 - 2018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58B6BFA-CCD4-438D-93EA-44685B8C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7BB-D80B-466A-A4FB-D9F5C5EFF5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7399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B36410C-AAD7-43F4-AB50-D6AB5134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C89CA1DA-3157-4EB1-94C5-7C19FB1A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D58F3EB-17B4-4861-B6FE-378961B8F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77107-FB8F-4659-956D-06B44FD95193}" type="datetime1">
              <a:rPr lang="pl-PL" smtClean="0"/>
              <a:t>2018-03-25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5509DE3-A977-4759-BC5C-AA9CDB144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Podstawy Biometrii - LAB #6 - 2018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51932BF-7C22-4FC0-8C02-39CFD3E2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7BB-D80B-466A-A4FB-D9F5C5EFF5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812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C04D3A60-172A-4B38-B033-0E5171EA2D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9AEA1CE-85CF-4E91-AB23-020E0086A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E7F9842-6912-474C-B4D2-442482B11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48D4-5463-4791-A6B6-F4C17F0D90A2}" type="datetime1">
              <a:rPr lang="pl-PL" smtClean="0"/>
              <a:t>2018-03-25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4AFD5AB-3CE6-4137-A7DB-7C0B42D6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Podstawy Biometrii - LAB #6 - 2018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396FC04-B267-44EE-99D9-E4894025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7BB-D80B-466A-A4FB-D9F5C5EFF5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3491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5402B8-C2EF-4309-B1B2-38EE65EF9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C58FC66-7A14-42B5-8D90-D76DACCA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C849BEE-FAE2-4946-8175-3BC585A96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25D7E-9AC5-4837-883E-4A281019FE16}" type="datetime1">
              <a:rPr lang="pl-PL" smtClean="0"/>
              <a:t>2018-03-25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7E28EF5-E2F2-4801-A25D-D7A5F2D5A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Podstawy Biometrii - LAB #6 - 2018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00C1666-5DB8-4720-A568-924B93E3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7BB-D80B-466A-A4FB-D9F5C5EFF5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83896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8CBC5E7-B044-4D33-A48F-74275107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25F726E-5D04-40E9-9209-00DF38F3F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CD3E400-F509-4E7D-911C-ADA3116F8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171D5-310D-439F-9E4F-E8F37248E220}" type="datetime1">
              <a:rPr lang="pl-PL" smtClean="0"/>
              <a:t>2018-03-25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AE7D020-8057-4822-B480-C66691703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Podstawy Biometrii - LAB #6 - 2018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A5B1F57-D069-4B72-BBF3-13000A5ED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7BB-D80B-466A-A4FB-D9F5C5EFF5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7992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6E2733-E957-4212-8421-C9D94BE4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AF0A099-BCF8-432D-A78A-E9F9D5CE72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0AEA4EE-A3A3-4CFA-8FB6-534CEDE47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42671BE-F3D6-41AD-ADD5-2848992C6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7A01-826D-4322-BA50-FD9F928B00AE}" type="datetime1">
              <a:rPr lang="pl-PL" smtClean="0"/>
              <a:t>2018-03-25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3156C25-B84C-447D-A36E-3826F99F2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Podstawy Biometrii - LAB #6 - 2018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7CDEDE4-3990-4CD3-B6BC-B3EC291DB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7BB-D80B-466A-A4FB-D9F5C5EFF5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1638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F4F15C-E84D-48C9-ABF0-64E2B8636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A73C12C-D0F3-49E0-8C07-498F4AD07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52F6A2F-AFFB-4E02-A8FD-1D51CA387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A438DAB-F62A-4AB1-8135-E1CDB8EF1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FB0B9252-DD4B-45F4-A8EC-18A14557ED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D0507456-23FD-4FC8-AA91-4BB168432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9793-3FF6-4E3C-8AD7-BB1040709F69}" type="datetime1">
              <a:rPr lang="pl-PL" smtClean="0"/>
              <a:t>2018-03-25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1DA09F98-B0AC-4124-AD6E-1CBBA3140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Podstawy Biometrii - LAB #6 - 2018</a:t>
            </a:r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05FFFD2F-071A-44DF-AAE5-79142504B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7BB-D80B-466A-A4FB-D9F5C5EFF5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7451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813E2B4-A978-42D2-B54A-1F61EBCD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050597E6-1AD1-4421-B4EF-A946B433F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CA5E4-C8CF-4840-8339-C9337E7F6F0C}" type="datetime1">
              <a:rPr lang="pl-PL" smtClean="0"/>
              <a:t>2018-03-25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BFE9DC1-B0E2-43F7-B422-4D065D387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Podstawy Biometrii - LAB #6 - 2018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4FC5C97-CD50-49D8-9144-541D4C88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7BB-D80B-466A-A4FB-D9F5C5EFF5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41959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F8A02E73-D111-4557-A4E3-C723E0465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9114-C834-4D0E-95EA-B5F2FFEEBDBE}" type="datetime1">
              <a:rPr lang="pl-PL" smtClean="0"/>
              <a:t>2018-03-25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1041BD3-3023-451B-9B00-667E0E92E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Podstawy Biometrii - LAB #6 - 2018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5718888-C56C-4017-808D-0C382352A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7BB-D80B-466A-A4FB-D9F5C5EFF5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784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5E79DC-0C1A-4A2B-A694-FBA51DAE9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836C627-147C-4C51-93D5-53880ED99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50B13C2-025F-4CEE-8D9D-6491B69EB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A0DEE71-6EB4-4CC5-AAB1-800D3C52C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58E3-AAAA-4D75-AC40-61C30E5A076C}" type="datetime1">
              <a:rPr lang="pl-PL" smtClean="0"/>
              <a:t>2018-03-25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E99A949-86D3-4D0F-B793-61560C33B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Podstawy Biometrii - LAB #6 - 2018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68CDB4B-1491-4EC2-9C03-458F8F31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7BB-D80B-466A-A4FB-D9F5C5EFF5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70261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C36F4D-7592-4849-AD7B-618DEB0CB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DFC3A94B-4A45-4E37-9BEE-E1CA7941CD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3ED1712-FBA8-4ECD-82CD-1838F5C3E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8612962-C395-48CB-B289-3CD68289E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DCAC4-9CF3-4F17-97D2-E3840C2D6856}" type="datetime1">
              <a:rPr lang="pl-PL" smtClean="0"/>
              <a:t>2018-03-25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ADCDE21-E1CE-4300-AFA9-3F3942088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Podstawy Biometrii - LAB #6 - 2018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1011C93-F15F-4F49-A4F9-1DCE2CA8E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7BB-D80B-466A-A4FB-D9F5C5EFF5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2521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A792453F-859E-4EC4-ABEF-A21D5F0AC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AE335BD-49F9-419B-A7BE-9B519C08E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D260EE3-4A27-4380-B2D9-BAD4FE5DE2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EE3AB-4AEA-4AF8-B95E-9E7E9A8089ED}" type="datetime1">
              <a:rPr lang="pl-PL" smtClean="0"/>
              <a:t>2018-03-25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B130A60-7B63-4B73-804D-08550FA80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/>
              <a:t>Podstawy Biometrii - LAB #6 - 2018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0C3711A-A3DD-44E4-9376-5D646E237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D77BB-D80B-466A-A4FB-D9F5C5EFF5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1323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4E559F0-542C-41AB-A09F-2AC6FE67B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8252"/>
            <a:ext cx="9144000" cy="1009359"/>
          </a:xfrm>
        </p:spPr>
        <p:txBody>
          <a:bodyPr/>
          <a:lstStyle/>
          <a:p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Podstawy Biometrii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D99FE49-DDCB-4CCD-ABAC-BDE73A465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17845"/>
            <a:ext cx="9144000" cy="3424335"/>
          </a:xfrm>
        </p:spPr>
        <p:txBody>
          <a:bodyPr>
            <a:normAutofit lnSpcReduction="10000"/>
          </a:bodyPr>
          <a:lstStyle/>
          <a:p>
            <a:endParaRPr lang="pl-P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l-P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l-P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Laboratorium #6: 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Filtracja obrazu. Detekcja krawędzi na obrazie. Usuwanie zakłóceń na obrazie.</a:t>
            </a:r>
          </a:p>
          <a:p>
            <a:endParaRPr lang="pl-P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l-PL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inż. Maciej Szymkowski</a:t>
            </a:r>
          </a:p>
          <a:p>
            <a:endParaRPr lang="pl-PL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l-P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Białystok, 26.03.2018</a:t>
            </a:r>
          </a:p>
        </p:txBody>
      </p:sp>
    </p:spTree>
    <p:extLst>
      <p:ext uri="{BB962C8B-B14F-4D97-AF65-F5344CB8AC3E}">
        <p14:creationId xmlns:p14="http://schemas.microsoft.com/office/powerpoint/2010/main" val="1152654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67079F-1D13-425D-B710-69EB12F5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Filtr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Sobela</a:t>
            </a:r>
            <a:endParaRPr lang="pl-P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FA09147-2EAF-46AF-9492-D105F9722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Podstawy Biometrii - LAB #6 - 2018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3457C30E-4214-4D7E-83E7-D23359DE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7BB-D80B-466A-A4FB-D9F5C5EFF53C}" type="slidenum">
              <a:rPr lang="pl-PL" smtClean="0"/>
              <a:t>10</a:t>
            </a:fld>
            <a:endParaRPr lang="pl-PL" dirty="0"/>
          </a:p>
        </p:txBody>
      </p:sp>
      <p:graphicFrame>
        <p:nvGraphicFramePr>
          <p:cNvPr id="6" name="Obiekt 5">
            <a:extLst>
              <a:ext uri="{FF2B5EF4-FFF2-40B4-BE49-F238E27FC236}">
                <a16:creationId xmlns:a16="http://schemas.microsoft.com/office/drawing/2014/main" id="{8F794A3B-26AE-4C49-A0CD-A428EFDEB6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722215"/>
              </p:ext>
            </p:extLst>
          </p:nvPr>
        </p:nvGraphicFramePr>
        <p:xfrm>
          <a:off x="838198" y="1690687"/>
          <a:ext cx="3424049" cy="3365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Obraz - mapa bitowa" r:id="rId3" imgW="2720576" imgH="2666667" progId="Paint.Picture">
                  <p:embed/>
                </p:oleObj>
              </mc:Choice>
              <mc:Fallback>
                <p:oleObj name="Obraz - mapa bitowa" r:id="rId3" imgW="2720576" imgH="2666667" progId="Paint.Picture">
                  <p:embed/>
                  <p:pic>
                    <p:nvPicPr>
                      <p:cNvPr id="10" name="Obiekt 9">
                        <a:extLst>
                          <a:ext uri="{FF2B5EF4-FFF2-40B4-BE49-F238E27FC236}">
                            <a16:creationId xmlns:a16="http://schemas.microsoft.com/office/drawing/2014/main" id="{2B85904A-B2D3-4E24-82CB-452CFBD318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198" y="1690687"/>
                        <a:ext cx="3424049" cy="33659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Obraz 6">
            <a:extLst>
              <a:ext uri="{FF2B5EF4-FFF2-40B4-BE49-F238E27FC236}">
                <a16:creationId xmlns:a16="http://schemas.microsoft.com/office/drawing/2014/main" id="{EE6DF7CA-C1F1-4D62-8127-936F7D00B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5223" y="1690686"/>
            <a:ext cx="3425839" cy="33659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Symbol zastępczy zawartości 2">
                <a:extLst>
                  <a:ext uri="{FF2B5EF4-FFF2-40B4-BE49-F238E27FC236}">
                    <a16:creationId xmlns:a16="http://schemas.microsoft.com/office/drawing/2014/main" id="{0BF3E1EF-E731-476A-B1D4-1329645DD4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10600" y="1736406"/>
                <a:ext cx="3070934" cy="18114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l-PL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l-PL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l-PL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pl-PL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l-PL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l-PL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l-PL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pl-P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Maska pionowa</a:t>
                </a:r>
              </a:p>
            </p:txBody>
          </p:sp>
        </mc:Choice>
        <mc:Fallback>
          <p:sp>
            <p:nvSpPr>
              <p:cNvPr id="8" name="Symbol zastępczy zawartości 2">
                <a:extLst>
                  <a:ext uri="{FF2B5EF4-FFF2-40B4-BE49-F238E27FC236}">
                    <a16:creationId xmlns:a16="http://schemas.microsoft.com/office/drawing/2014/main" id="{0BF3E1EF-E731-476A-B1D4-1329645DD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1736406"/>
                <a:ext cx="3070934" cy="1811467"/>
              </a:xfrm>
              <a:prstGeom prst="rect">
                <a:avLst/>
              </a:prstGeom>
              <a:blipFill>
                <a:blip r:embed="rId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Obraz 8">
            <a:extLst>
              <a:ext uri="{FF2B5EF4-FFF2-40B4-BE49-F238E27FC236}">
                <a16:creationId xmlns:a16="http://schemas.microsoft.com/office/drawing/2014/main" id="{6A30A48F-D4C7-445D-AA21-AB1BC42B46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433" y="4099477"/>
            <a:ext cx="3743268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03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67079F-1D13-425D-B710-69EB12F5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Filtr Laplace’a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5E143A82-B4A9-4242-916E-37E8D948CA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02201"/>
              </a:xfrm>
            </p:spPr>
            <p:txBody>
              <a:bodyPr>
                <a:normAutofit/>
              </a:bodyPr>
              <a:lstStyle/>
              <a:p>
                <a:pPr algn="just">
                  <a:buFont typeface="Wingdings" panose="05000000000000000000" pitchFamily="2" charset="2"/>
                  <a:buChar char="ü"/>
                </a:pP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Jest to jeden z przykładów filtrów wykorzystywanych do detekcji krawędzi na obrazie. W porównaniu do innych dotychczas przedstawionych filtrów cechuje go wielokierunkowość – mianowicie pozwala on na detekcję krawędzi we wszystkich kierunkach. </a:t>
                </a:r>
              </a:p>
              <a:p>
                <a:pPr algn="just">
                  <a:buFont typeface="Wingdings" panose="05000000000000000000" pitchFamily="2" charset="2"/>
                  <a:buChar char="ü"/>
                </a:pP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 stosunku do </a:t>
                </a:r>
                <a:r>
                  <a:rPr lang="pl-PL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Prewitta</a:t>
                </a: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 </a:t>
                </a:r>
                <a:r>
                  <a:rPr lang="pl-PL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Sobela</a:t>
                </a: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zwraca on w rezultacie ostrzejsze krawędzie.</a:t>
                </a:r>
              </a:p>
              <a:p>
                <a:pPr algn="just">
                  <a:buFont typeface="Wingdings" panose="05000000000000000000" pitchFamily="2" charset="2"/>
                  <a:buChar char="ü"/>
                </a:pP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Przykłady masek filtru Laplace’a</a:t>
                </a:r>
              </a:p>
              <a:p>
                <a:pPr marL="0" indent="0" algn="just">
                  <a:buNone/>
                </a:pPr>
                <a:endParaRPr lang="pl-PL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l-PL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pl-PL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pl-PL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l-PL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pl-PL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pl-PL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</m:t>
                    </m:r>
                    <m:sSub>
                      <m:sSubPr>
                        <m:ctrlPr>
                          <a:rPr lang="pl-PL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l-PL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pl-PL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pl-PL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l-PL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pl-PL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pl-PL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sSub>
                      <m:sSubPr>
                        <m:ctrlPr>
                          <a:rPr lang="pl-PL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l-PL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pl-PL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pl-PL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l-PL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pl-PL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pl-PL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 algn="ctr">
                  <a:buNone/>
                </a:pPr>
                <a:endParaRPr lang="pl-P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buFont typeface="Wingdings" panose="05000000000000000000" pitchFamily="2" charset="2"/>
                  <a:buChar char="ü"/>
                </a:pP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Istnieją również maski filtru Laplace’a, które są przeznaczone do wykrywania tylko krawędzi poziomych czy też tylko krawędzi pionowych. </a:t>
                </a:r>
              </a:p>
              <a:p>
                <a:pPr marL="0" indent="0" algn="just">
                  <a:buNone/>
                </a:pPr>
                <a:endParaRPr lang="pl-P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5E143A82-B4A9-4242-916E-37E8D948CA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02201"/>
              </a:xfrm>
              <a:blipFill>
                <a:blip r:embed="rId2"/>
                <a:stretch>
                  <a:fillRect l="-522" t="-1385" r="-58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FA09147-2EAF-46AF-9492-D105F9722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Podstawy Biometrii - LAB #6 - 2018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3457C30E-4214-4D7E-83E7-D23359DE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7BB-D80B-466A-A4FB-D9F5C5EFF53C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6611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67079F-1D13-425D-B710-69EB12F5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Filtr Laplace’a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A6814CCE-12BE-49AA-9E12-1147E913D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5052" y="1779931"/>
            <a:ext cx="6861895" cy="3298137"/>
          </a:xfrm>
          <a:prstGeom prst="rect">
            <a:avLst/>
          </a:prstGeom>
        </p:spPr>
      </p:pic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FA09147-2EAF-46AF-9492-D105F9722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Podstawy Biometrii - LAB #6 - 2018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3457C30E-4214-4D7E-83E7-D23359DE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7BB-D80B-466A-A4FB-D9F5C5EFF53C}" type="slidenum">
              <a:rPr lang="pl-PL" smtClean="0"/>
              <a:t>12</a:t>
            </a:fld>
            <a:endParaRPr lang="pl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8A390A1D-2FBB-4019-9FF7-5BD399EB9DA3}"/>
              </a:ext>
            </a:extLst>
          </p:cNvPr>
          <p:cNvSpPr txBox="1"/>
          <p:nvPr/>
        </p:nvSpPr>
        <p:spPr>
          <a:xfrm>
            <a:off x="307910" y="6225545"/>
            <a:ext cx="98904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 dirty="0"/>
              <a:t>Źródło rysunku: http://www.algorytm.org/images/stories/po/laplace.gif</a:t>
            </a:r>
          </a:p>
        </p:txBody>
      </p:sp>
    </p:spTree>
    <p:extLst>
      <p:ext uri="{BB962C8B-B14F-4D97-AF65-F5344CB8AC3E}">
        <p14:creationId xmlns:p14="http://schemas.microsoft.com/office/powerpoint/2010/main" val="2980422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67079F-1D13-425D-B710-69EB12F5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Filtr wykrywający narożniki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5E143A82-B4A9-4242-916E-37E8D948CA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02201"/>
              </a:xfrm>
            </p:spPr>
            <p:txBody>
              <a:bodyPr>
                <a:normAutofit/>
              </a:bodyPr>
              <a:lstStyle/>
              <a:p>
                <a:pPr algn="just">
                  <a:buFont typeface="Wingdings" panose="05000000000000000000" pitchFamily="2" charset="2"/>
                  <a:buChar char="ü"/>
                </a:pP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Ponownie należy wykonać w tym przypadku konwolucję obrazu z maską. Przykładami masek, które mogą posłużyć do detekcji narożników na obrazie są macierze następujące:</a:t>
                </a:r>
              </a:p>
              <a:p>
                <a:pPr marL="0" indent="0" algn="just">
                  <a:buNone/>
                </a:pPr>
                <a:endParaRPr lang="pl-P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lang="pl-P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lang="pl-P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pl-PL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pl-PL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pl-PL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pl-PL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pl-PL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pl-PL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pl-PL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pl-P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lang="pl-P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5E143A82-B4A9-4242-916E-37E8D948CA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02201"/>
              </a:xfrm>
              <a:blipFill>
                <a:blip r:embed="rId2"/>
                <a:stretch>
                  <a:fillRect l="-522" t="-1385" r="-58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FA09147-2EAF-46AF-9492-D105F9722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Podstawy Biometrii - LAB #6 - 2018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3457C30E-4214-4D7E-83E7-D23359DE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7BB-D80B-466A-A4FB-D9F5C5EFF53C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2891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67079F-1D13-425D-B710-69EB12F5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Filtr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Kuwahara</a:t>
            </a:r>
            <a:endParaRPr lang="pl-P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E143A82-B4A9-4242-916E-37E8D948C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02201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pl-P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Jest to filtr, którego głównym zadaniem jest wygładzenie obrazu przy jednoczesnym zachowaniu informacji dotyczących krawędzi.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pl-P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tym filtrze następuje podział maski na regiony. Dla każdego regionu obliczana jest średnia oraz wariancja względem tej wartości. Wynikiem działania filtru jest wartość średnia tego regionu w którym wariancja jest jak najmniejsza.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pl-P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Najczęściej w filtrze </a:t>
            </a:r>
            <a:r>
              <a:rPr lang="pl-PL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Kuwahara</a:t>
            </a:r>
            <a:r>
              <a:rPr lang="pl-P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punkty pod maską są dzielone na 4 regiony. Podział jest dokonywany w taki sposób aby krawędzie przylegających do siebie regionów były wspólne. Punkt centralny dla którego obliczany jest wynik przynależy do każdego regionu. 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FA09147-2EAF-46AF-9492-D105F9722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Podstawy Biometrii - LAB #6 - 2018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3457C30E-4214-4D7E-83E7-D23359DE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7BB-D80B-466A-A4FB-D9F5C5EFF53C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668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67079F-1D13-425D-B710-69EB12F5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Filtr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Kuwahara</a:t>
            </a:r>
            <a:endParaRPr lang="pl-P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5E143A82-B4A9-4242-916E-37E8D948CA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02201"/>
              </a:xfrm>
            </p:spPr>
            <p:txBody>
              <a:bodyPr>
                <a:normAutofit/>
              </a:bodyPr>
              <a:lstStyle/>
              <a:p>
                <a:pPr algn="just">
                  <a:buFont typeface="Wingdings" panose="05000000000000000000" pitchFamily="2" charset="2"/>
                  <a:buChar char="ü"/>
                </a:pP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Przykład dla maski o rozmiarze 5x5: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pl-PL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l-PL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25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buFont typeface="Wingdings" panose="05000000000000000000" pitchFamily="2" charset="2"/>
                  <a:buChar char="ü"/>
                </a:pP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Region pierwszy:</a:t>
                </a:r>
              </a:p>
              <a:p>
                <a:pPr algn="just">
                  <a:buFont typeface="Wingdings" panose="05000000000000000000" pitchFamily="2" charset="2"/>
                  <a:buChar char="ü"/>
                </a:pPr>
                <a:endParaRPr lang="pl-P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pl-PL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25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5E143A82-B4A9-4242-916E-37E8D948CA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02201"/>
              </a:xfrm>
              <a:blipFill>
                <a:blip r:embed="rId2"/>
                <a:stretch>
                  <a:fillRect l="-522" t="-138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FA09147-2EAF-46AF-9492-D105F9722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Podstawy Biometrii - LAB #6 - 2018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3457C30E-4214-4D7E-83E7-D23359DE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7BB-D80B-466A-A4FB-D9F5C5EFF53C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871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67079F-1D13-425D-B710-69EB12F5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Filtr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Kuwahara</a:t>
            </a:r>
            <a:endParaRPr lang="pl-P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5E143A82-B4A9-4242-916E-37E8D948CA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02201"/>
              </a:xfrm>
            </p:spPr>
            <p:txBody>
              <a:bodyPr>
                <a:normAutofit/>
              </a:bodyPr>
              <a:lstStyle/>
              <a:p>
                <a:pPr algn="just">
                  <a:buFont typeface="Wingdings" panose="05000000000000000000" pitchFamily="2" charset="2"/>
                  <a:buChar char="ü"/>
                </a:pP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Region drugi:</a:t>
                </a:r>
              </a:p>
              <a:p>
                <a:pPr algn="just">
                  <a:buFont typeface="Wingdings" panose="05000000000000000000" pitchFamily="2" charset="2"/>
                  <a:buChar char="ü"/>
                </a:pPr>
                <a:endParaRPr lang="pl-P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l-PL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25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buFont typeface="Wingdings" panose="05000000000000000000" pitchFamily="2" charset="2"/>
                  <a:buChar char="ü"/>
                </a:pP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Region trzeci:</a:t>
                </a:r>
              </a:p>
              <a:p>
                <a:pPr marL="0" indent="0" algn="just">
                  <a:buNone/>
                </a:pPr>
                <a:endParaRPr lang="pl-P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l-PL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pl-PL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25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lang="pl-P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5E143A82-B4A9-4242-916E-37E8D948CA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02201"/>
              </a:xfrm>
              <a:blipFill>
                <a:blip r:embed="rId2"/>
                <a:stretch>
                  <a:fillRect l="-522" t="-138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FA09147-2EAF-46AF-9492-D105F9722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Podstawy Biometrii - LAB #6 - 2018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3457C30E-4214-4D7E-83E7-D23359DE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7BB-D80B-466A-A4FB-D9F5C5EFF53C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27812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67079F-1D13-425D-B710-69EB12F5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Filtr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Kuwahara</a:t>
            </a:r>
            <a:endParaRPr lang="pl-P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5E143A82-B4A9-4242-916E-37E8D948CA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02201"/>
              </a:xfrm>
            </p:spPr>
            <p:txBody>
              <a:bodyPr>
                <a:normAutofit/>
              </a:bodyPr>
              <a:lstStyle/>
              <a:p>
                <a:pPr algn="just">
                  <a:buFont typeface="Wingdings" panose="05000000000000000000" pitchFamily="2" charset="2"/>
                  <a:buChar char="ü"/>
                </a:pP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Region czwarty:</a:t>
                </a:r>
              </a:p>
              <a:p>
                <a:pPr algn="just">
                  <a:buFont typeface="Wingdings" panose="05000000000000000000" pitchFamily="2" charset="2"/>
                  <a:buChar char="ü"/>
                </a:pPr>
                <a:endParaRPr lang="pl-P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l-PL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pl-PL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l-PL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25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lang="pl-P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lang="pl-P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5E143A82-B4A9-4242-916E-37E8D948CA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02201"/>
              </a:xfrm>
              <a:blipFill>
                <a:blip r:embed="rId2"/>
                <a:stretch>
                  <a:fillRect l="-522" t="-138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FA09147-2EAF-46AF-9492-D105F9722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Podstawy Biometrii - LAB #6 - 2018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3457C30E-4214-4D7E-83E7-D23359DE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7BB-D80B-466A-A4FB-D9F5C5EFF53C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1197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67079F-1D13-425D-B710-69EB12F5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Filtr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Kuwahara</a:t>
            </a:r>
            <a:endParaRPr lang="pl-P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E143A82-B4A9-4242-916E-37E8D948C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0220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pl-P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l-P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l-P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FA09147-2EAF-46AF-9492-D105F9722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Podstawy Biometrii - LAB #6 - 2018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3457C30E-4214-4D7E-83E7-D23359DE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7BB-D80B-466A-A4FB-D9F5C5EFF53C}" type="slidenum">
              <a:rPr lang="pl-PL" smtClean="0"/>
              <a:t>18</a:t>
            </a:fld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9EBD17B-ADD4-42D1-B19B-0ECE52C70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150" y="1921814"/>
            <a:ext cx="6229700" cy="3014371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57EDBA73-D745-4C91-9714-DA3BF71174AF}"/>
              </a:ext>
            </a:extLst>
          </p:cNvPr>
          <p:cNvSpPr txBox="1"/>
          <p:nvPr/>
        </p:nvSpPr>
        <p:spPr>
          <a:xfrm>
            <a:off x="307910" y="6225545"/>
            <a:ext cx="98904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 dirty="0"/>
              <a:t>Źródło rysunku: http://www.algorytm.org/images/stories/po/kuwahara.gif</a:t>
            </a:r>
          </a:p>
        </p:txBody>
      </p:sp>
    </p:spTree>
    <p:extLst>
      <p:ext uri="{BB962C8B-B14F-4D97-AF65-F5344CB8AC3E}">
        <p14:creationId xmlns:p14="http://schemas.microsoft.com/office/powerpoint/2010/main" val="565892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67079F-1D13-425D-B710-69EB12F5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Filtr Medianowy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E143A82-B4A9-4242-916E-37E8D948C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02201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pl-P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Głównym zastosowaniem filtru medianowego jest usuwanie szumów. Najczęściej jest on stosowany w celu zniwelowania zakłóceń typu „pieprz i sól”.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pl-P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 nałożeniu maski na obraz odczytujemy wartości wszystkich pikseli (także piksela badanego) i wprowadzamy je do tablicy. Kolejnym krokiem jest sortowanie takiej tablicy i wybór mediany. W ostatnim kroku uzyskana wartość jest wprowadzana do obrazu wynikowego w miejscu piksela badanego.</a:t>
            </a:r>
          </a:p>
          <a:p>
            <a:pPr marL="0" indent="0" algn="just">
              <a:buNone/>
            </a:pPr>
            <a:endParaRPr lang="pl-P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pl-P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l-PL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pl-P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pl-PL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l-P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pl-PL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l-PL" sz="2000" dirty="0">
                <a:latin typeface="Consolas" panose="020B0609020204030204" pitchFamily="49" charset="0"/>
                <a:cs typeface="Consolas" panose="020B0609020204030204" pitchFamily="49" charset="0"/>
              </a:rPr>
              <a:t>[9];</a:t>
            </a:r>
          </a:p>
          <a:p>
            <a:pPr marL="0" indent="0" algn="just">
              <a:buNone/>
            </a:pPr>
            <a:r>
              <a:rPr lang="pl-PL" sz="20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pPr marL="0" indent="0" algn="just">
              <a:buNone/>
            </a:pPr>
            <a:r>
              <a:rPr lang="pl-P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Arrays.sort</a:t>
            </a:r>
            <a:r>
              <a:rPr lang="pl-PL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l-P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pl-PL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algn="just">
              <a:buNone/>
            </a:pPr>
            <a:r>
              <a:rPr lang="pl-P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l-PL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medianValue</a:t>
            </a:r>
            <a:r>
              <a:rPr lang="pl-PL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l-P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pl-PL" sz="2000" dirty="0">
                <a:latin typeface="Consolas" panose="020B0609020204030204" pitchFamily="49" charset="0"/>
                <a:cs typeface="Consolas" panose="020B0609020204030204" pitchFamily="49" charset="0"/>
              </a:rPr>
              <a:t>[4];</a:t>
            </a:r>
          </a:p>
          <a:p>
            <a:pPr marL="0" indent="0" algn="just">
              <a:buNone/>
            </a:pPr>
            <a:r>
              <a:rPr lang="pl-P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imageOutput.setRGB</a:t>
            </a:r>
            <a:r>
              <a:rPr lang="pl-PL" sz="2000" dirty="0">
                <a:latin typeface="Consolas" panose="020B0609020204030204" pitchFamily="49" charset="0"/>
                <a:cs typeface="Consolas" panose="020B0609020204030204" pitchFamily="49" charset="0"/>
              </a:rPr>
              <a:t>(w, h, mediana);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FA09147-2EAF-46AF-9492-D105F9722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Podstawy Biometrii - LAB #6 - 2018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3457C30E-4214-4D7E-83E7-D23359DE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7BB-D80B-466A-A4FB-D9F5C5EFF53C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1808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67079F-1D13-425D-B710-69EB12F5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E143A82-B4A9-4242-916E-37E8D948C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3777"/>
            <a:ext cx="10515600" cy="281479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Filtracja obrazu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Filtry </a:t>
            </a:r>
            <a:r>
              <a:rPr lang="pl-PL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konwolucyjne</a:t>
            </a:r>
            <a:endParaRPr lang="pl-P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Filtry </a:t>
            </a:r>
            <a:r>
              <a:rPr lang="pl-PL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Prewitta</a:t>
            </a:r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l-PL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Sobela</a:t>
            </a:r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Laplace’a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Filtr wykrywający narożniki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Filtr </a:t>
            </a:r>
            <a:r>
              <a:rPr lang="pl-PL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Kuwahara</a:t>
            </a:r>
            <a:endParaRPr lang="pl-P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Filtr medianowy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FA09147-2EAF-46AF-9492-D105F9722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Podstawy Biometrii - LAB #6 - 2018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3457C30E-4214-4D7E-83E7-D23359DE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7BB-D80B-466A-A4FB-D9F5C5EFF53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15411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67079F-1D13-425D-B710-69EB12F5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Filtr Medianowy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0183C5B0-B820-4876-9963-896C2D19B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246" y="1653405"/>
            <a:ext cx="8059508" cy="3551189"/>
          </a:xfrm>
        </p:spPr>
      </p:pic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FA09147-2EAF-46AF-9492-D105F9722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Podstawy Biometrii - LAB #6 - 2018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3457C30E-4214-4D7E-83E7-D23359DE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7BB-D80B-466A-A4FB-D9F5C5EFF53C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58406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67079F-1D13-425D-B710-69EB12F5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Zadania do realizacji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5E143A82-B4A9-4242-916E-37E8D948CA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02201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Uzupełnij program z poprzednich zajęć o możliwość filtracji obrazu: 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pl-PL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Zadanie pierwsze: </a:t>
                </a: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Przy pomocy filtrów liniowych opartych o funkcję splotu (filtry </a:t>
                </a:r>
                <a:r>
                  <a:rPr lang="pl-PL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konwolucyjne</a:t>
                </a: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 Wykorzystaj maskę o wymiarach </a:t>
                </a:r>
                <a14:m>
                  <m:oMath xmlns:m="http://schemas.openxmlformats.org/officeDocument/2006/math">
                    <m:r>
                      <a:rPr lang="pl-PL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pl-PL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×3</m:t>
                    </m:r>
                  </m:oMath>
                </a14:m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pozwalając użytkownikowi na wprowadzenie jej wartości. Przetestuj jej działanie na kilku standardowych operatorach: rozmywającym (filtr dolnoprzepustowy), </a:t>
                </a:r>
                <a:r>
                  <a:rPr lang="pl-PL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Prewitta</a:t>
                </a: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pl-PL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Sobela</a:t>
                </a: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Laplace’a oraz wykrywającym narożniki.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pl-PL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Zadanie drugie: </a:t>
                </a: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Przy pomocy filtru </a:t>
                </a:r>
                <a:r>
                  <a:rPr lang="pl-PL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Kuwahara</a:t>
                </a: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pl-PL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Zadanie trzecie:</a:t>
                </a: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Przy pomocy filtru medianowego (dla masek </a:t>
                </a:r>
                <a14:m>
                  <m:oMath xmlns:m="http://schemas.openxmlformats.org/officeDocument/2006/math">
                    <m:r>
                      <a:rPr lang="pl-PL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pl-PL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×3</m:t>
                    </m:r>
                  </m:oMath>
                </a14:m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oraz </a:t>
                </a:r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  <m:r>
                      <a:rPr lang="pl-PL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pl-PL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 </a:t>
                </a:r>
              </a:p>
            </p:txBody>
          </p:sp>
        </mc:Choice>
        <mc:Fallback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5E143A82-B4A9-4242-916E-37E8D948CA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02201"/>
              </a:xfrm>
              <a:blipFill>
                <a:blip r:embed="rId2"/>
                <a:stretch>
                  <a:fillRect l="-638" t="-1385" r="-58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FA09147-2EAF-46AF-9492-D105F9722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Podstawy Biometrii - LAB #6 - 2018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3457C30E-4214-4D7E-83E7-D23359DE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7BB-D80B-466A-A4FB-D9F5C5EFF53C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5472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AB3F3B2D-4EE2-45CF-9573-C7B8E116C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3946"/>
            <a:ext cx="10515600" cy="1250108"/>
          </a:xfrm>
        </p:spPr>
        <p:txBody>
          <a:bodyPr>
            <a:normAutofit/>
          </a:bodyPr>
          <a:lstStyle/>
          <a:p>
            <a:pPr algn="ctr"/>
            <a:r>
              <a:rPr lang="pl-PL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DZIĘKUJĘ ZA UWAGĘ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A046DB08-ADDC-4783-BBFB-48F9BE766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Podstawy Biometrii - LAB #6 - 2018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9F1750D7-B792-4ED0-9881-71FCACBE6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7BB-D80B-466A-A4FB-D9F5C5EFF53C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10328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67079F-1D13-425D-B710-69EB12F5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Filtracja obrazu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E143A82-B4A9-4242-916E-37E8D948C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02201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pl-P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Jest zaliczana do metod cyfrowego przetwarzania sygnałów.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pl-P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Filtracja to operacja matematyczna, która jest wykonywana na pikselach obrazu źródłowego. W jej wyniku uzyskuje się obraz przekształcony zgodnie z zadaną funkcją/maską.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pl-P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Najczęściej jest stosowana w celu wyodrębnienia pewnych informacji z oryginalnego obrazu źródłowego. Rzeczone informacje mogą dotyczyć na przykład położenia krawędzi, pozycji narożników obiektów na obrazie etc.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pl-P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Innym równie częstym zastosowaniem jest usuwanie szumów bądź rozmycie obrazu.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pl-P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Filtracja może być wykonywana zarówno w dziedzinie przestrzennej jak i w dziedzinie częstotliwościowej. W pierwszym przypadku wykorzystywana jest operacja splotu natomiast gdy przeprowadzana jest ona w dziedzinie częstotliwości odpowiednikiem splotu jest operacja mnożenia transformat obrazu i filtru.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FA09147-2EAF-46AF-9492-D105F9722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Podstawy Biometrii - LAB #6 - 2018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3457C30E-4214-4D7E-83E7-D23359DE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7BB-D80B-466A-A4FB-D9F5C5EFF53C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52935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67079F-1D13-425D-B710-69EB12F5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Filtry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konwolucyjne</a:t>
            </a:r>
            <a:endParaRPr lang="pl-P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5E143A82-B4A9-4242-916E-37E8D948CA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02201"/>
              </a:xfrm>
            </p:spPr>
            <p:txBody>
              <a:bodyPr>
                <a:normAutofit lnSpcReduction="10000"/>
              </a:bodyPr>
              <a:lstStyle/>
              <a:p>
                <a:pPr algn="just">
                  <a:buFont typeface="Wingdings" panose="05000000000000000000" pitchFamily="2" charset="2"/>
                  <a:buChar char="ü"/>
                </a:pP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Konwolucja jest również nazywana splotem funkcji. Dla dwuwymiarowego dyskretnego sygnału (jakim niewątpliwie jest obraz) konwolucją przyjmuje wzór następujący:</a:t>
                </a:r>
              </a:p>
              <a:p>
                <a:pPr marL="0" indent="0" algn="just">
                  <a:buNone/>
                </a:pPr>
                <a:endParaRPr lang="pl-P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pl-PL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∈ </m:t>
                          </m:r>
                          <m:r>
                            <a:rPr lang="pl-P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sub>
                        <m:sup/>
                        <m:e>
                          <m: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−</m:t>
                              </m:r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pl-P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a:rPr lang="pl-P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pl-P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pl-P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pl-P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pl-P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pl-P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l-P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gdzie:</a:t>
                </a: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pl-PL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pl-PL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pl-PL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koordynaty położenia piksela na obrazie</a:t>
                </a: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pl-PL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pl-PL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l-PL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pl-PL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pl-PL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pl-PL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wartość piksela oryginalnego określonego przez koordynaty</a:t>
                </a: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l-PL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pl-PL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p>
                        <m:r>
                          <a:rPr lang="pl-PL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pl-PL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l-PL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pl-PL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pl-PL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pl-PL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wartość piksela przekształconego (na obrazie wyjściowym)</a:t>
                </a: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pl-PL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pl-PL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l-PL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pl-PL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pl-PL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pl-PL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wartość współczynnika o koordynatach </a:t>
                </a:r>
                <a14:m>
                  <m:oMath xmlns:m="http://schemas.openxmlformats.org/officeDocument/2006/math">
                    <m:r>
                      <a:rPr lang="pl-PL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pl-PL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pl-PL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 macierzy współczynników (masce konwolucji)</a:t>
                </a: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pl-PL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zbiór indeksów określających macierz sąsiedztwa </a:t>
                </a:r>
                <a14:m>
                  <m:oMath xmlns:m="http://schemas.openxmlformats.org/officeDocument/2006/math">
                    <m:r>
                      <a:rPr lang="pl-PL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pl-PL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l-PL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pl-PL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pl-PL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pl-PL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pl-P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5E143A82-B4A9-4242-916E-37E8D948CA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02201"/>
              </a:xfrm>
              <a:blipFill>
                <a:blip r:embed="rId2"/>
                <a:stretch>
                  <a:fillRect l="-638" t="-2078" r="-58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FA09147-2EAF-46AF-9492-D105F9722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Podstawy Biometrii - LAB #6 - 2018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3457C30E-4214-4D7E-83E7-D23359DE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7BB-D80B-466A-A4FB-D9F5C5EFF53C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25683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67079F-1D13-425D-B710-69EB12F5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Filtry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konwolucyjne</a:t>
            </a:r>
            <a:endParaRPr lang="pl-P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E143A82-B4A9-4242-916E-37E8D948C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02201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pl-P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 konwolucji polega na przejściu okna (maski) przez wszystkie piksele obrazu wejściowego.</a:t>
            </a:r>
          </a:p>
          <a:p>
            <a:pPr marL="0" indent="0" algn="just">
              <a:buNone/>
            </a:pPr>
            <a:endParaRPr lang="pl-P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FA09147-2EAF-46AF-9492-D105F9722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Podstawy Biometrii - LAB #6 - 2018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3457C30E-4214-4D7E-83E7-D23359DE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7BB-D80B-466A-A4FB-D9F5C5EFF53C}" type="slidenum">
              <a:rPr lang="pl-PL" smtClean="0"/>
              <a:t>5</a:t>
            </a:fld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9EEBA2E0-C018-428A-BF08-22F1FAB85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396" y="2011742"/>
            <a:ext cx="7582132" cy="4081147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0E79FCA9-8CDF-4366-BB26-FCDA89DAF829}"/>
              </a:ext>
            </a:extLst>
          </p:cNvPr>
          <p:cNvSpPr txBox="1"/>
          <p:nvPr/>
        </p:nvSpPr>
        <p:spPr>
          <a:xfrm>
            <a:off x="251926" y="6168460"/>
            <a:ext cx="98904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 dirty="0"/>
              <a:t>Źródło rysunku: http://aragorn.pb.bialystok.pl/~boldak/DIP/CPO-W03-v02-50pr.pdf</a:t>
            </a:r>
          </a:p>
        </p:txBody>
      </p:sp>
    </p:spTree>
    <p:extLst>
      <p:ext uri="{BB962C8B-B14F-4D97-AF65-F5344CB8AC3E}">
        <p14:creationId xmlns:p14="http://schemas.microsoft.com/office/powerpoint/2010/main" val="3312960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67079F-1D13-425D-B710-69EB12F5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Filtry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konwolucyjne</a:t>
            </a:r>
            <a:endParaRPr lang="pl-P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E143A82-B4A9-4242-916E-37E8D948C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02201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pl-P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przypadku elementów skrajnych nie można policzyć wartości konwolucji obrazu z maską (brak pewnej części pikseli – maska znajduje się poza obszarem obrazu).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pl-P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Szerokość pasa nieobliczonych wartości jest równa promieniowi maski. Na przykład dla maski 3 x 3, szerokość jest równa 1.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pl-P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Istnieje kilka strategii radzenia sobie z krawędziami obrazu podczas wykonywania konwolucji: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Nie obliczanie wartości konwolucji dla tych pikseli.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Uzupełnianie obrazu wejściowego 0 (tylko w momencie nakładania maski).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Uzupełnianie obrazu wejściowego poprzez powielanie wartości brzegowych (tylko w momencie nakładania maski)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Uzupełnianie obrazu wejściowego w sposób cykliczny (współrzędne modulo rozmiar obrazu – tylko w momencie nakładania maski).</a:t>
            </a:r>
          </a:p>
          <a:p>
            <a:pPr marL="0" indent="0" algn="just">
              <a:buNone/>
            </a:pPr>
            <a:endParaRPr lang="pl-P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FA09147-2EAF-46AF-9492-D105F9722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Podstawy Biometrii - LAB #6 - 2018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3457C30E-4214-4D7E-83E7-D23359DE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7BB-D80B-466A-A4FB-D9F5C5EFF53C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2877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67079F-1D13-425D-B710-69EB12F5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Filtr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Prewitta</a:t>
            </a:r>
            <a:endParaRPr lang="pl-P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5E143A82-B4A9-4242-916E-37E8D948CA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02201"/>
              </a:xfrm>
            </p:spPr>
            <p:txBody>
              <a:bodyPr>
                <a:normAutofit lnSpcReduction="10000"/>
              </a:bodyPr>
              <a:lstStyle/>
              <a:p>
                <a:pPr algn="just">
                  <a:buFont typeface="Wingdings" panose="05000000000000000000" pitchFamily="2" charset="2"/>
                  <a:buChar char="ü"/>
                </a:pP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Jest to jeden z przykładów filtrów wykorzystywanych do detekcji krawędzi poziomych, pionowych oraz ukośnych. Operator ten pozwala na wykonanie kalkulacji </a:t>
                </a:r>
                <a:r>
                  <a:rPr lang="pl-PL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estymaty</a:t>
                </a: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pochodnej kierunkowej dla każdego piksela obrazu.</a:t>
                </a:r>
              </a:p>
              <a:p>
                <a:pPr algn="just">
                  <a:buFont typeface="Wingdings" panose="05000000000000000000" pitchFamily="2" charset="2"/>
                  <a:buChar char="ü"/>
                </a:pP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Wykonywany jest poprzez splot obrazu oraz maski. Maska jest macierzą o wymiarach 3 x 3. Jest ona charakterystyczna dla każdego kierunku .</a:t>
                </a:r>
              </a:p>
              <a:p>
                <a:pPr algn="just">
                  <a:buFont typeface="Wingdings" panose="05000000000000000000" pitchFamily="2" charset="2"/>
                  <a:buChar char="ü"/>
                </a:pP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Maski dla kątów </a:t>
                </a:r>
                <a:r>
                  <a:rPr lang="nn-NO" dirty="0"/>
                  <a:t> </a:t>
                </a:r>
                <a:r>
                  <a:rPr lang="nn-N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0°, 45°, 90° i 135°</a:t>
                </a: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 algn="just">
                  <a:buNone/>
                </a:pPr>
                <a:endParaRPr lang="pl-P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pl-PL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pl-PL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45</m:t>
                          </m:r>
                        </m:sub>
                      </m:sSub>
                      <m:r>
                        <a:rPr lang="pl-PL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pl-PL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90</m:t>
                          </m:r>
                        </m:sub>
                      </m:sSub>
                      <m:r>
                        <a:rPr lang="pl-PL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pl-PL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135</m:t>
                          </m:r>
                        </m:sub>
                      </m:sSub>
                      <m:r>
                        <a:rPr lang="pl-PL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lang="pl-P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buFont typeface="Wingdings" panose="05000000000000000000" pitchFamily="2" charset="2"/>
                  <a:buChar char="ü"/>
                </a:pP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Kolejne maski można uzyskać poprzez obrót powyższych masek o 180</a:t>
                </a:r>
                <a:r>
                  <a:rPr lang="nn-N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°</a:t>
                </a: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Należy jednak zauważyć, że wystarczy obliczyć sploty z czterema pierwszymi maskami, gdyż pozostałe różnią się jedynie znakiem.</a:t>
                </a:r>
              </a:p>
            </p:txBody>
          </p:sp>
        </mc:Choice>
        <mc:Fallback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5E143A82-B4A9-4242-916E-37E8D948CA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02201"/>
              </a:xfrm>
              <a:blipFill>
                <a:blip r:embed="rId2"/>
                <a:stretch>
                  <a:fillRect l="-522" t="-2078" r="-58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FA09147-2EAF-46AF-9492-D105F9722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Podstawy Biometrii - LAB #6 - 2018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3457C30E-4214-4D7E-83E7-D23359DE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7BB-D80B-466A-A4FB-D9F5C5EFF53C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50044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67079F-1D13-425D-B710-69EB12F5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Filtr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Prewitta</a:t>
            </a:r>
            <a:endParaRPr lang="pl-P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34AE5CF8-20E0-4BAF-94AA-BE56242B3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27087"/>
            <a:ext cx="4538435" cy="3403826"/>
          </a:xfrm>
          <a:prstGeom prst="rect">
            <a:avLst/>
          </a:prstGeom>
        </p:spPr>
      </p:pic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FA09147-2EAF-46AF-9492-D105F9722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Podstawy Biometrii - LAB #6 - 2018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3457C30E-4214-4D7E-83E7-D23359DE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7BB-D80B-466A-A4FB-D9F5C5EFF53C}" type="slidenum">
              <a:rPr lang="pl-PL" smtClean="0"/>
              <a:t>8</a:t>
            </a:fld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9759D638-3F75-46AD-A008-F0648FCE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619" y="1727088"/>
            <a:ext cx="4543181" cy="3403825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703CFDE3-AD06-4617-9BED-FB9B4F6D22E1}"/>
              </a:ext>
            </a:extLst>
          </p:cNvPr>
          <p:cNvSpPr txBox="1"/>
          <p:nvPr/>
        </p:nvSpPr>
        <p:spPr>
          <a:xfrm>
            <a:off x="307910" y="6225545"/>
            <a:ext cx="98904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 dirty="0"/>
              <a:t>Źródło rysunku: https://en.wikipedia.org/wiki/Prewitt_operator#Example</a:t>
            </a:r>
          </a:p>
        </p:txBody>
      </p:sp>
    </p:spTree>
    <p:extLst>
      <p:ext uri="{BB962C8B-B14F-4D97-AF65-F5344CB8AC3E}">
        <p14:creationId xmlns:p14="http://schemas.microsoft.com/office/powerpoint/2010/main" val="3907558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67079F-1D13-425D-B710-69EB12F5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Filtr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Sobela</a:t>
            </a:r>
            <a:endParaRPr lang="pl-P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5E143A82-B4A9-4242-916E-37E8D948CA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02201"/>
              </a:xfrm>
            </p:spPr>
            <p:txBody>
              <a:bodyPr>
                <a:normAutofit lnSpcReduction="10000"/>
              </a:bodyPr>
              <a:lstStyle/>
              <a:p>
                <a:pPr algn="just">
                  <a:buFont typeface="Wingdings" panose="05000000000000000000" pitchFamily="2" charset="2"/>
                  <a:buChar char="ü"/>
                </a:pP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Jest to jeden z przykładów filtrów wykorzystywanych do detekcji krawędzi na obrazie. Jest to w istocie operator wykonujący dyskretne różniczkowanie, co pozwala na dokonanie aproksymacji pochodnych kierunkowych intensywności obrazu w ośmiu kierunkach co </a:t>
                </a:r>
                <a:r>
                  <a:rPr lang="nn-N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45°</a:t>
                </a: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>
                  <a:buFont typeface="Wingdings" panose="05000000000000000000" pitchFamily="2" charset="2"/>
                  <a:buChar char="ü"/>
                </a:pP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Przedstawiony został po raz pierwszy w 1968 roku przez Irwina </a:t>
                </a:r>
                <a:r>
                  <a:rPr lang="pl-PL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Sobela</a:t>
                </a: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 Jerome’a Arthura </a:t>
                </a:r>
                <a:r>
                  <a:rPr lang="pl-PL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Feldman’a</a:t>
                </a: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>
                  <a:buFont typeface="Wingdings" panose="05000000000000000000" pitchFamily="2" charset="2"/>
                  <a:buChar char="ü"/>
                </a:pP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Maski dla kątów </a:t>
                </a:r>
                <a:r>
                  <a:rPr lang="nn-NO" sz="2000" dirty="0"/>
                  <a:t> </a:t>
                </a:r>
                <a:r>
                  <a:rPr lang="nn-N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0°, 45°, 90° i 135°</a:t>
                </a: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 algn="just">
                  <a:buNone/>
                </a:pPr>
                <a:endParaRPr lang="pl-P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l-PL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l-PL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pl-PL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pl-PL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pl-PL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l-PL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l-PL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45</m:t>
                          </m:r>
                        </m:sub>
                      </m:sSub>
                      <m:r>
                        <a:rPr lang="pl-PL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pl-PL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pl-PL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l-PL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l-PL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90</m:t>
                          </m:r>
                        </m:sub>
                      </m:sSub>
                      <m:r>
                        <a:rPr lang="pl-PL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pl-PL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pl-PL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l-PL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l-PL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135</m:t>
                          </m:r>
                        </m:sub>
                      </m:sSub>
                      <m:r>
                        <a:rPr lang="pl-PL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l-PL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lang="pl-P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buFont typeface="Wingdings" panose="05000000000000000000" pitchFamily="2" charset="2"/>
                  <a:buChar char="ü"/>
                </a:pP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Kolejne maski można uzyskać poprzez obrót powyższych masek o 180</a:t>
                </a:r>
                <a:r>
                  <a:rPr lang="nn-N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°</a:t>
                </a:r>
                <a:r>
                  <a:rPr lang="pl-P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Należy jednak zauważyć, że wystarczy obliczyć sploty z czterema pierwszymi maskami, gdyż pozostałe różnią się jedynie znakiem.</a:t>
                </a:r>
              </a:p>
              <a:p>
                <a:pPr marL="0" indent="0" algn="just">
                  <a:buNone/>
                </a:pPr>
                <a:endParaRPr lang="pl-P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5E143A82-B4A9-4242-916E-37E8D948CA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02201"/>
              </a:xfrm>
              <a:blipFill>
                <a:blip r:embed="rId2"/>
                <a:stretch>
                  <a:fillRect l="-522" t="-2078" r="-58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FA09147-2EAF-46AF-9492-D105F9722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Podstawy Biometrii - LAB #6 - 2018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3457C30E-4214-4D7E-83E7-D23359DE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7BB-D80B-466A-A4FB-D9F5C5EFF53C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772544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1246</Words>
  <Application>Microsoft Office PowerPoint</Application>
  <PresentationFormat>Panoramiczny</PresentationFormat>
  <Paragraphs>162</Paragraphs>
  <Slides>22</Slides>
  <Notes>0</Notes>
  <HiddenSlides>0</HiddenSlides>
  <MMClips>0</MMClips>
  <ScaleCrop>false</ScaleCrop>
  <HeadingPairs>
    <vt:vector size="8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Osadzone serwery OLE</vt:lpstr>
      </vt:variant>
      <vt:variant>
        <vt:i4>1</vt:i4>
      </vt:variant>
      <vt:variant>
        <vt:lpstr>Tytuły slajdów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Consolas</vt:lpstr>
      <vt:lpstr>Times New Roman</vt:lpstr>
      <vt:lpstr>Wingdings</vt:lpstr>
      <vt:lpstr>Motyw pakietu Office</vt:lpstr>
      <vt:lpstr>Obraz - mapa bitowa</vt:lpstr>
      <vt:lpstr>Podstawy Biometrii</vt:lpstr>
      <vt:lpstr>Agenda</vt:lpstr>
      <vt:lpstr>Filtracja obrazu</vt:lpstr>
      <vt:lpstr>Filtry konwolucyjne</vt:lpstr>
      <vt:lpstr>Filtry konwolucyjne</vt:lpstr>
      <vt:lpstr>Filtry konwolucyjne</vt:lpstr>
      <vt:lpstr>Filtr Prewitta</vt:lpstr>
      <vt:lpstr>Filtr Prewitta</vt:lpstr>
      <vt:lpstr>Filtr Sobela</vt:lpstr>
      <vt:lpstr>Filtr Sobela</vt:lpstr>
      <vt:lpstr>Filtr Laplace’a</vt:lpstr>
      <vt:lpstr>Filtr Laplace’a</vt:lpstr>
      <vt:lpstr>Filtr wykrywający narożniki</vt:lpstr>
      <vt:lpstr>Filtr Kuwahara</vt:lpstr>
      <vt:lpstr>Filtr Kuwahara</vt:lpstr>
      <vt:lpstr>Filtr Kuwahara</vt:lpstr>
      <vt:lpstr>Filtr Kuwahara</vt:lpstr>
      <vt:lpstr>Filtr Kuwahara</vt:lpstr>
      <vt:lpstr>Filtr Medianowy</vt:lpstr>
      <vt:lpstr>Filtr Medianowy</vt:lpstr>
      <vt:lpstr>Zadania do realizacji</vt:lpstr>
      <vt:lpstr>DZIĘKUJĘ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Podstawy Biometrii</dc:title>
  <dc:creator>Maciej Szymkowski</dc:creator>
  <cp:lastModifiedBy>Maciej Szymkowski</cp:lastModifiedBy>
  <cp:revision>73</cp:revision>
  <dcterms:created xsi:type="dcterms:W3CDTF">2018-02-27T16:23:54Z</dcterms:created>
  <dcterms:modified xsi:type="dcterms:W3CDTF">2018-03-25T09:34:34Z</dcterms:modified>
</cp:coreProperties>
</file>